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4"/>
  </p:notesMasterIdLst>
  <p:sldIdLst>
    <p:sldId id="256" r:id="rId2"/>
    <p:sldId id="258" r:id="rId3"/>
    <p:sldId id="259" r:id="rId4"/>
    <p:sldId id="260" r:id="rId5"/>
    <p:sldId id="263" r:id="rId6"/>
    <p:sldId id="261" r:id="rId7"/>
    <p:sldId id="265" r:id="rId8"/>
    <p:sldId id="272" r:id="rId9"/>
    <p:sldId id="267" r:id="rId10"/>
    <p:sldId id="269" r:id="rId11"/>
    <p:sldId id="271" r:id="rId12"/>
    <p:sldId id="273" r:id="rId13"/>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4E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7" autoAdjust="0"/>
    <p:restoredTop sz="71508" autoAdjust="0"/>
  </p:normalViewPr>
  <p:slideViewPr>
    <p:cSldViewPr snapToGrid="0" snapToObjects="1">
      <p:cViewPr varScale="1">
        <p:scale>
          <a:sx n="80" d="100"/>
          <a:sy n="80" d="100"/>
        </p:scale>
        <p:origin x="-576" y="-80"/>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875D34FB-75BD-4241-9411-92B3F810D824}"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0F80D8AF-407C-4824-849D-988511F05D15}"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r</a:t>
            </a:r>
            <a:r>
              <a:rPr lang="en-US" sz="1200" i="1" dirty="0" smtClean="0">
                <a:solidFill>
                  <a:srgbClr val="B32B3C"/>
                </a:solidFill>
                <a:latin typeface="Arial Italic" pitchFamily="1" charset="0"/>
                <a:sym typeface="Arial Italic" pitchFamily="1" charset="0"/>
              </a:rPr>
              <a:t>esearches</a:t>
            </a:r>
            <a:r>
              <a:rPr lang="en-US" sz="1200" i="0" baseline="0" dirty="0" smtClean="0">
                <a:solidFill>
                  <a:schemeClr val="tx1"/>
                </a:solidFill>
                <a:latin typeface="Arial" pitchFamily="34" charset="0"/>
                <a:cs typeface="Arial" pitchFamily="34" charset="0"/>
                <a:sym typeface="Arial" pitchFamily="34" charset="0"/>
              </a:rPr>
              <a:t>. He spent twenty further years developing and testing his ideas before publishing on evolution</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and natural selection.</a:t>
            </a:r>
          </a:p>
          <a:p>
            <a:pPr marL="304800" indent="-304800" eaLnBrk="1" hangingPunct="1">
              <a:lnSpc>
                <a:spcPct val="90000"/>
              </a:lnSpc>
              <a:spcBef>
                <a:spcPts val="700"/>
              </a:spcBef>
            </a:pP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ts val="700"/>
              </a:spcBef>
            </a:pPr>
            <a:r>
              <a:rPr lang="en-US" sz="1200" dirty="0" smtClean="0">
                <a:latin typeface="Arial" pitchFamily="34" charset="0"/>
                <a:cs typeface="Arial" pitchFamily="34" charset="0"/>
                <a:sym typeface="Arial" pitchFamily="34" charset="0"/>
              </a:rPr>
              <a:t>In</a:t>
            </a:r>
            <a:r>
              <a:rPr lang="en-US" sz="1200" baseline="0" dirty="0" smtClean="0">
                <a:latin typeface="Arial" pitchFamily="34" charset="0"/>
                <a:cs typeface="Arial" pitchFamily="34" charset="0"/>
                <a:sym typeface="Arial" pitchFamily="34" charset="0"/>
              </a:rPr>
              <a:t> 1839, he </a:t>
            </a:r>
            <a:r>
              <a:rPr lang="en-US" sz="1200" dirty="0" smtClean="0">
                <a:latin typeface="Arial" pitchFamily="34" charset="0"/>
                <a:cs typeface="Arial" pitchFamily="34" charset="0"/>
                <a:sym typeface="Arial" pitchFamily="34" charset="0"/>
              </a:rPr>
              <a:t>married</a:t>
            </a:r>
            <a:r>
              <a:rPr lang="en-US" sz="1200" baseline="0" dirty="0" smtClean="0">
                <a:latin typeface="Arial" pitchFamily="34" charset="0"/>
                <a:cs typeface="Arial" pitchFamily="34" charset="0"/>
                <a:sym typeface="Arial" pitchFamily="34" charset="0"/>
              </a:rPr>
              <a:t> Emma Wedgwood, his first cousin. They moved to Down House in Kent in 1842, where they raised a family (ten</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children, seven of whom seven survived to adulthood). His home became his workplace and he often enlisted the help of his family.</a:t>
            </a:r>
            <a:r>
              <a:rPr lang="en-US" sz="1200" dirty="0" smtClean="0">
                <a:latin typeface="Arial" pitchFamily="34" charset="0"/>
                <a:cs typeface="Arial" pitchFamily="34" charset="0"/>
                <a:sym typeface="Arial" pitchFamily="34" charset="0"/>
              </a:rPr>
              <a:t> </a:t>
            </a:r>
          </a:p>
          <a:p>
            <a:pPr marL="304800" marR="0" indent="-304800" algn="l" defTabSz="914400" rtl="0" eaLnBrk="1" fontAlgn="auto" latinLnBrk="0" hangingPunct="1">
              <a:lnSpc>
                <a:spcPct val="90000"/>
              </a:lnSpc>
              <a:spcBef>
                <a:spcPts val="700"/>
              </a:spcBef>
              <a:spcAft>
                <a:spcPts val="0"/>
              </a:spcAft>
              <a:buClrTx/>
              <a:buSzTx/>
              <a:buFontTx/>
              <a:buNone/>
              <a:tabLst/>
              <a:defRPr/>
            </a:pPr>
            <a:r>
              <a:rPr lang="en-US" sz="1200" dirty="0" smtClean="0">
                <a:latin typeface="Arial" pitchFamily="34" charset="0"/>
                <a:cs typeface="Arial" pitchFamily="34" charset="0"/>
                <a:sym typeface="Arial" pitchFamily="34" charset="0"/>
              </a:rPr>
              <a:t>He published his</a:t>
            </a:r>
            <a:r>
              <a:rPr lang="en-US" sz="1200" baseline="0" dirty="0" smtClean="0">
                <a:latin typeface="Arial" pitchFamily="34" charset="0"/>
                <a:cs typeface="Arial" pitchFamily="34" charset="0"/>
                <a:sym typeface="Arial" pitchFamily="34" charset="0"/>
              </a:rPr>
              <a:t> most famous book,</a:t>
            </a:r>
            <a:r>
              <a:rPr lang="en-US" sz="1200" dirty="0" smtClean="0">
                <a:latin typeface="Arial" pitchFamily="34" charset="0"/>
                <a:cs typeface="Arial" pitchFamily="34" charset="0"/>
                <a:sym typeface="Arial" pitchFamily="34" charset="0"/>
              </a:rPr>
              <a:t> </a:t>
            </a:r>
            <a:r>
              <a:rPr lang="en-US" sz="1200" i="1" dirty="0" smtClean="0">
                <a:latin typeface="Arial" pitchFamily="34" charset="0"/>
                <a:cs typeface="Arial" pitchFamily="34" charset="0"/>
                <a:sym typeface="Arial" pitchFamily="34" charset="0"/>
              </a:rPr>
              <a:t>On the </a:t>
            </a:r>
            <a:r>
              <a:rPr lang="en-US" sz="1200" i="1" dirty="0" smtClean="0">
                <a:solidFill>
                  <a:srgbClr val="B32B3C"/>
                </a:solidFill>
                <a:latin typeface="Arial Italic" pitchFamily="1" charset="0"/>
                <a:sym typeface="Arial Italic" pitchFamily="1" charset="0"/>
              </a:rPr>
              <a:t>Origin of Species,</a:t>
            </a:r>
            <a:r>
              <a:rPr lang="en-US" sz="1200" i="1"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in 1859</a:t>
            </a:r>
            <a:r>
              <a:rPr lang="en-US" sz="1200" baseline="0" dirty="0" smtClean="0">
                <a:latin typeface="Arial" pitchFamily="34" charset="0"/>
                <a:cs typeface="Arial" pitchFamily="34" charset="0"/>
                <a:sym typeface="Arial" pitchFamily="34" charset="0"/>
              </a:rPr>
              <a:t>. </a:t>
            </a:r>
          </a:p>
          <a:p>
            <a:pPr marL="304800" indent="-304800" eaLnBrk="1" hangingPunct="1">
              <a:lnSpc>
                <a:spcPct val="90000"/>
              </a:lnSpc>
              <a:spcBef>
                <a:spcPts val="700"/>
              </a:spcBef>
            </a:pP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ts val="700"/>
              </a:spcBef>
            </a:pP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smtClean="0">
                <a:solidFill>
                  <a:schemeClr val="tx1"/>
                </a:solidFill>
                <a:latin typeface="+mn-lt"/>
                <a:ea typeface="+mn-ea"/>
                <a:cs typeface="+mn-cs"/>
              </a:rPr>
              <a:t>Although </a:t>
            </a:r>
            <a:r>
              <a:rPr lang="en-GB" sz="1200" b="0" i="1" kern="1200" dirty="0" smtClean="0">
                <a:solidFill>
                  <a:schemeClr val="tx1"/>
                </a:solidFill>
                <a:latin typeface="+mn-lt"/>
                <a:ea typeface="+mn-ea"/>
                <a:cs typeface="+mn-cs"/>
              </a:rPr>
              <a:t>On the Origin of Species</a:t>
            </a:r>
            <a:r>
              <a:rPr lang="en-GB" sz="1200" b="0" i="0" kern="1200" dirty="0" smtClean="0">
                <a:solidFill>
                  <a:schemeClr val="tx1"/>
                </a:solidFill>
                <a:latin typeface="+mn-lt"/>
                <a:ea typeface="+mn-ea"/>
                <a:cs typeface="+mn-cs"/>
              </a:rPr>
              <a:t> did not explicitly deal with human evolution, his following book, </a:t>
            </a:r>
            <a:r>
              <a:rPr lang="en-GB" sz="1200" b="0" i="1" kern="1200" dirty="0" smtClean="0">
                <a:solidFill>
                  <a:schemeClr val="tx1"/>
                </a:solidFill>
                <a:latin typeface="+mn-lt"/>
                <a:ea typeface="+mn-ea"/>
                <a:cs typeface="+mn-cs"/>
              </a:rPr>
              <a:t>The Descent of Man and Selection in Relation to Sex</a:t>
            </a:r>
            <a:r>
              <a:rPr lang="en-GB" sz="1200" b="0" i="0" kern="1200" dirty="0" smtClean="0">
                <a:solidFill>
                  <a:schemeClr val="tx1"/>
                </a:solidFill>
                <a:latin typeface="+mn-lt"/>
                <a:ea typeface="+mn-ea"/>
                <a:cs typeface="+mn-cs"/>
              </a:rPr>
              <a:t>, clearly outlines where he believed all human life to originate from. In stating that </a:t>
            </a:r>
            <a:r>
              <a:rPr lang="en-GB" sz="1200" b="0" i="1" kern="1200" dirty="0" smtClean="0">
                <a:solidFill>
                  <a:schemeClr val="tx1"/>
                </a:solidFill>
                <a:latin typeface="+mn-lt"/>
                <a:ea typeface="+mn-ea"/>
                <a:cs typeface="+mn-cs"/>
              </a:rPr>
              <a:t>all </a:t>
            </a:r>
            <a:r>
              <a:rPr lang="en-GB" sz="1200" b="0" i="0" kern="1200" dirty="0" smtClean="0">
                <a:solidFill>
                  <a:schemeClr val="tx1"/>
                </a:solidFill>
                <a:latin typeface="+mn-lt"/>
                <a:ea typeface="+mn-ea"/>
                <a:cs typeface="+mn-cs"/>
              </a:rPr>
              <a:t>human races and apes shared a common ancestor, Darwin challenged and provoked religious and racial views of the day. Having grown up in an abolitionist family and seen the horrors of slavery first hand, Darwin's research supported his own lived experience and personal values.</a:t>
            </a:r>
            <a:endParaRPr lang="en-GB" baseline="0" dirty="0" smtClean="0"/>
          </a:p>
        </p:txBody>
      </p:sp>
      <p:sp>
        <p:nvSpPr>
          <p:cNvPr id="4" name="Slide Number Placeholder 3"/>
          <p:cNvSpPr>
            <a:spLocks noGrp="1"/>
          </p:cNvSpPr>
          <p:nvPr>
            <p:ph type="sldNum" sz="quarter" idx="10"/>
          </p:nvPr>
        </p:nvSpPr>
        <p:spPr/>
        <p:txBody>
          <a:bodyPr/>
          <a:lstStyle/>
          <a:p>
            <a:fld id="{0F80D8AF-407C-4824-849D-988511F05D15}"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0F80D8AF-407C-4824-849D-988511F05D15}" type="slidenum">
              <a:rPr lang="en-GB" smtClean="0"/>
              <a:pPr/>
              <a:t>12</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a:t>
            </a:r>
          </a:p>
          <a:p>
            <a:pPr marL="304800" indent="-304800">
              <a:lnSpc>
                <a:spcPct val="80000"/>
              </a:lnSpc>
              <a:spcBef>
                <a:spcPct val="0"/>
              </a:spcBef>
            </a:pPr>
            <a:r>
              <a:rPr lang="en-US" altLang="en-US" sz="1200" dirty="0" smtClean="0">
                <a:cs typeface="Arial" pitchFamily="34" charset="0"/>
                <a:sym typeface="Arial" pitchFamily="34" charset="0"/>
              </a:rPr>
              <a:t>discovery.</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 influential scientist, writer and thinker on evolution. </a:t>
            </a:r>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the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After</a:t>
            </a:r>
            <a:r>
              <a:rPr lang="en-GB" sz="1200" baseline="0" dirty="0" smtClean="0"/>
              <a:t> satisfying his father’s initial reservations, Darwin was able to accept the opportunity to join the voyage.</a:t>
            </a:r>
            <a:endParaRPr lang="en-GB" dirty="0" smtClean="0"/>
          </a:p>
          <a:p>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the voyage much time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a:t>
            </a:r>
            <a:r>
              <a:rPr lang="en-GB" sz="1200" baseline="0" dirty="0" smtClean="0">
                <a:latin typeface="+mn-lt"/>
                <a:cs typeface="+mn-cs"/>
                <a:sym typeface="Arial" pitchFamily="34" charset="0"/>
              </a:rPr>
              <a:t> </a:t>
            </a:r>
            <a:r>
              <a:rPr lang="en-GB" baseline="0" dirty="0" smtClean="0"/>
              <a:t>The ship continued to the Galápagos Islands, New Zealand, Australia and South Africa before sailing home. Darwin arrived back in Plymouth in October 1836, almost five years after setting off.</a:t>
            </a:r>
          </a:p>
          <a:p>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Darwin’s</a:t>
            </a:r>
            <a:r>
              <a:rPr lang="en-GB" baseline="0" dirty="0" smtClean="0"/>
              <a:t> </a:t>
            </a:r>
            <a:r>
              <a:rPr lang="en-GB" sz="1200" b="0" i="0" kern="1200" dirty="0" smtClean="0">
                <a:solidFill>
                  <a:schemeClr val="tx1"/>
                </a:solidFill>
                <a:latin typeface="+mn-lt"/>
                <a:ea typeface="+mn-ea"/>
                <a:cs typeface="+mn-cs"/>
              </a:rPr>
              <a:t>family was strongly against slavery and his grandfather, Josiah Wedgwood, had made a medallion based on the design for the seal for the </a:t>
            </a:r>
            <a:r>
              <a:rPr lang="en-GB" sz="1200" b="0" i="1" kern="1200" dirty="0" smtClean="0">
                <a:solidFill>
                  <a:schemeClr val="tx1"/>
                </a:solidFill>
                <a:latin typeface="+mn-lt"/>
                <a:ea typeface="+mn-ea"/>
                <a:cs typeface="+mn-cs"/>
              </a:rPr>
              <a:t>Society for the Abolition of the Slave Trade</a:t>
            </a:r>
            <a:r>
              <a:rPr lang="en-GB" sz="1200" b="0" i="0" kern="1200" dirty="0" smtClean="0">
                <a:solidFill>
                  <a:schemeClr val="tx1"/>
                </a:solidFill>
                <a:latin typeface="+mn-lt"/>
                <a:ea typeface="+mn-ea"/>
                <a:cs typeface="+mn-cs"/>
              </a:rPr>
              <a:t>. The cameos were mass</a:t>
            </a:r>
            <a:r>
              <a:rPr lang="en-GB" sz="1200" b="0" i="0" kern="1200" baseline="0" dirty="0" smtClean="0">
                <a:solidFill>
                  <a:schemeClr val="tx1"/>
                </a:solidFill>
                <a:latin typeface="+mn-lt"/>
                <a:ea typeface="+mn-ea"/>
                <a:cs typeface="+mn-cs"/>
              </a:rPr>
              <a:t> </a:t>
            </a:r>
            <a:r>
              <a:rPr lang="en-GB" sz="1200" b="0" i="0" kern="1200" dirty="0" smtClean="0">
                <a:solidFill>
                  <a:schemeClr val="tx1"/>
                </a:solidFill>
                <a:latin typeface="+mn-lt"/>
                <a:ea typeface="+mn-ea"/>
                <a:cs typeface="+mn-cs"/>
              </a:rPr>
              <a:t>produced and widely</a:t>
            </a:r>
            <a:r>
              <a:rPr lang="en-GB" sz="1200" b="0" i="0" kern="1200" baseline="0" dirty="0" smtClean="0">
                <a:solidFill>
                  <a:schemeClr val="tx1"/>
                </a:solidFill>
                <a:latin typeface="+mn-lt"/>
                <a:ea typeface="+mn-ea"/>
                <a:cs typeface="+mn-cs"/>
              </a:rPr>
              <a:t> distributed. It </a:t>
            </a:r>
            <a:r>
              <a:rPr lang="en-US" sz="1200" dirty="0" smtClean="0">
                <a:latin typeface="Arial" pitchFamily="34" charset="0"/>
                <a:sym typeface="Arial" pitchFamily="34" charset="0"/>
              </a:rPr>
              <a:t>was worn in bracelets, brooches, and necklaces among other fashionable items and demonstrated the wearer</a:t>
            </a:r>
            <a:r>
              <a:rPr lang="en-US" altLang="en-US" sz="1200" dirty="0" smtClean="0">
                <a:latin typeface="Arial" pitchFamily="34" charset="0"/>
                <a:sym typeface="Arial" pitchFamily="34" charset="0"/>
              </a:rPr>
              <a:t>’</a:t>
            </a:r>
            <a:r>
              <a:rPr lang="en-US" sz="1200" dirty="0" smtClean="0">
                <a:latin typeface="Arial" pitchFamily="34" charset="0"/>
                <a:sym typeface="Arial" pitchFamily="34" charset="0"/>
              </a:rPr>
              <a:t>s support of anti-slavery causes.</a:t>
            </a:r>
          </a:p>
          <a:p>
            <a:endParaRPr lang="en-GB" sz="1200" b="0" i="0" kern="1200" baseline="0" dirty="0" smtClean="0">
              <a:solidFill>
                <a:schemeClr val="tx1"/>
              </a:solidFill>
              <a:latin typeface="+mn-lt"/>
              <a:ea typeface="+mn-ea"/>
              <a:cs typeface="+mn-cs"/>
            </a:endParaRPr>
          </a:p>
          <a:p>
            <a:r>
              <a:rPr lang="en-GB" sz="1200" b="0" i="0" kern="1200" baseline="0" dirty="0" smtClean="0">
                <a:solidFill>
                  <a:schemeClr val="tx1"/>
                </a:solidFill>
                <a:latin typeface="+mn-lt"/>
                <a:ea typeface="+mn-ea"/>
                <a:cs typeface="+mn-cs"/>
              </a:rPr>
              <a:t>Before leaving to travel around the world Darwin was told that he would change his abolitionist views on slavery when he saw it in action. The opposite occurred; he became more convinced that slavery was a ‘</a:t>
            </a:r>
            <a:r>
              <a:rPr lang="en-GB" sz="1200" b="0" i="1" kern="1200" baseline="0" dirty="0" smtClean="0">
                <a:solidFill>
                  <a:schemeClr val="tx1"/>
                </a:solidFill>
                <a:latin typeface="+mn-lt"/>
                <a:ea typeface="+mn-ea"/>
                <a:cs typeface="+mn-cs"/>
              </a:rPr>
              <a:t>monstrous stain on our boasted liberty</a:t>
            </a:r>
            <a:r>
              <a:rPr lang="en-GB" sz="1200" b="0" i="0" kern="1200" baseline="0" dirty="0" smtClean="0">
                <a:solidFill>
                  <a:schemeClr val="tx1"/>
                </a:solidFill>
                <a:latin typeface="+mn-lt"/>
                <a:ea typeface="+mn-ea"/>
                <a:cs typeface="+mn-cs"/>
              </a:rPr>
              <a:t>’. He wrote to his friend John Herbert;</a:t>
            </a:r>
          </a:p>
          <a:p>
            <a:r>
              <a:rPr lang="en-GB" sz="1200" b="0" i="1" kern="1200" dirty="0" smtClean="0">
                <a:solidFill>
                  <a:schemeClr val="tx1"/>
                </a:solidFill>
                <a:latin typeface="+mn-lt"/>
                <a:ea typeface="+mn-ea"/>
                <a:cs typeface="+mn-cs"/>
              </a:rPr>
              <a:t>‘I have seen enough of Slavery &amp; the dispositions of the negros, to be thoroughly disgusted with the lies &amp; nonsense one hears on the subject in England.’ </a:t>
            </a:r>
            <a:endParaRPr lang="en-GB" i="1"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These shackles were used on the long journeys of the slave</a:t>
            </a:r>
            <a:r>
              <a:rPr lang="en-GB" baseline="0" dirty="0" smtClean="0"/>
              <a:t> ships around the time of Darwin’s voyage. The letters were the initials of slave owners that were branded on to the skin of slaves. </a:t>
            </a:r>
            <a:endParaRPr lang="en-GB" dirty="0" smtClean="0"/>
          </a:p>
          <a:p>
            <a:r>
              <a:rPr lang="en-GB" dirty="0" smtClean="0"/>
              <a:t>While travelling through</a:t>
            </a:r>
            <a:r>
              <a:rPr lang="en-GB" baseline="0" dirty="0" smtClean="0"/>
              <a:t> S</a:t>
            </a:r>
            <a:r>
              <a:rPr lang="en-GB" dirty="0" smtClean="0"/>
              <a:t>outh America Darwin</a:t>
            </a:r>
            <a:r>
              <a:rPr lang="en-GB" baseline="0" dirty="0" smtClean="0"/>
              <a:t> encountered slaves working on plantations, as well as slave owners. He noted his experiences in his diary and was horrified by what he saw. </a:t>
            </a:r>
          </a:p>
          <a:p>
            <a:r>
              <a:rPr lang="en-GB" sz="1200" b="0" i="1" kern="1200" dirty="0" smtClean="0">
                <a:solidFill>
                  <a:schemeClr val="tx1"/>
                </a:solidFill>
                <a:latin typeface="+mn-lt"/>
                <a:ea typeface="+mn-ea"/>
                <a:cs typeface="+mn-cs"/>
              </a:rPr>
              <a:t>‘Near Rio de Janeiro I lived opposite to an old lady, who kept screws to crush the fingers of her female slaves. I have staid in a house where a young household mulatto, daily and hourly, was reviled, beaten, and persecuted enough to break the spirit of the lowest animal.’</a:t>
            </a:r>
            <a:r>
              <a:rPr lang="en-GB" sz="1200" b="0" i="1" kern="1200" baseline="0" dirty="0" smtClean="0">
                <a:solidFill>
                  <a:schemeClr val="tx1"/>
                </a:solidFill>
                <a:latin typeface="+mn-lt"/>
                <a:ea typeface="+mn-ea"/>
                <a:cs typeface="+mn-cs"/>
              </a:rPr>
              <a:t> </a:t>
            </a:r>
          </a:p>
          <a:p>
            <a:r>
              <a:rPr lang="en-GB" sz="1200" b="0" i="0" kern="1200" baseline="0" dirty="0" smtClean="0">
                <a:solidFill>
                  <a:schemeClr val="tx1"/>
                </a:solidFill>
                <a:latin typeface="+mn-lt"/>
                <a:ea typeface="+mn-ea"/>
                <a:cs typeface="+mn-cs"/>
              </a:rPr>
              <a:t>He concluded: </a:t>
            </a:r>
            <a:endParaRPr lang="en-GB" i="0" baseline="0" dirty="0" smtClean="0"/>
          </a:p>
          <a:p>
            <a:r>
              <a:rPr lang="en-GB" sz="1200" kern="1200" dirty="0" smtClean="0">
                <a:solidFill>
                  <a:schemeClr val="tx1"/>
                </a:solidFill>
                <a:latin typeface="+mn-lt"/>
                <a:ea typeface="+mn-ea"/>
                <a:cs typeface="+mn-cs"/>
              </a:rPr>
              <a:t>‘</a:t>
            </a:r>
            <a:r>
              <a:rPr lang="en-GB" sz="1200" i="1" kern="1200" dirty="0" smtClean="0">
                <a:solidFill>
                  <a:schemeClr val="tx1"/>
                </a:solidFill>
                <a:latin typeface="+mn-lt"/>
                <a:ea typeface="+mn-ea"/>
                <a:cs typeface="+mn-cs"/>
              </a:rPr>
              <a:t>On the 19th of August we finally left the shores of Brazil. I thank God, I shall never again visit a slave-country.’</a:t>
            </a:r>
            <a:endParaRPr lang="en-GB" baseline="0" dirty="0" smtClean="0"/>
          </a:p>
        </p:txBody>
      </p:sp>
      <p:sp>
        <p:nvSpPr>
          <p:cNvPr id="4" name="Slide Number Placeholder 3"/>
          <p:cNvSpPr>
            <a:spLocks noGrp="1"/>
          </p:cNvSpPr>
          <p:nvPr>
            <p:ph type="sldNum" sz="quarter" idx="10"/>
          </p:nvPr>
        </p:nvSpPr>
        <p:spPr/>
        <p:txBody>
          <a:bodyPr/>
          <a:lstStyle/>
          <a:p>
            <a:fld id="{0F80D8AF-407C-4824-849D-988511F05D15}"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 August</a:t>
            </a:r>
            <a:r>
              <a:rPr lang="en-GB" baseline="0" dirty="0" smtClean="0"/>
              <a:t> 1833, w</a:t>
            </a:r>
            <a:r>
              <a:rPr lang="en-GB" dirty="0" smtClean="0"/>
              <a:t>hilst</a:t>
            </a:r>
            <a:r>
              <a:rPr lang="en-GB" baseline="0" dirty="0" smtClean="0"/>
              <a:t> Darwin was travelling through Argentina, the Slavery Abolition Act was passed in Britain which abolished slavery throughout the British Empire (with some initial exceptions). The large sum of £20 million was paid in compensation to the slave owners for their loss of business.</a:t>
            </a:r>
          </a:p>
          <a:p>
            <a:r>
              <a:rPr lang="en-GB" sz="1200" b="0" i="0" kern="1200" dirty="0" smtClean="0">
                <a:solidFill>
                  <a:schemeClr val="tx1"/>
                </a:solidFill>
                <a:latin typeface="+mn-lt"/>
                <a:ea typeface="+mn-ea"/>
                <a:cs typeface="+mn-cs"/>
              </a:rPr>
              <a:t>Darwin’s sister Susan wrote to her brother;</a:t>
            </a:r>
            <a:r>
              <a:rPr lang="en-GB" sz="1200" b="0" i="1" kern="1200" dirty="0" smtClean="0">
                <a:solidFill>
                  <a:schemeClr val="tx1"/>
                </a:solidFill>
                <a:latin typeface="+mn-lt"/>
                <a:ea typeface="+mn-ea"/>
                <a:cs typeface="+mn-cs"/>
              </a:rPr>
              <a:t> </a:t>
            </a:r>
          </a:p>
          <a:p>
            <a:r>
              <a:rPr lang="en-GB" sz="1200" b="0" i="0" kern="1200" dirty="0" smtClean="0">
                <a:solidFill>
                  <a:schemeClr val="tx1"/>
                </a:solidFill>
                <a:latin typeface="+mn-lt"/>
                <a:ea typeface="+mn-ea"/>
                <a:cs typeface="+mn-cs"/>
              </a:rPr>
              <a:t>‘</a:t>
            </a:r>
            <a:r>
              <a:rPr lang="en-GB" sz="1200" b="0" i="1" kern="1200" dirty="0" smtClean="0">
                <a:solidFill>
                  <a:schemeClr val="tx1"/>
                </a:solidFill>
                <a:latin typeface="+mn-lt"/>
                <a:ea typeface="+mn-ea"/>
                <a:cs typeface="+mn-cs"/>
              </a:rPr>
              <a:t>You will rejoice as much as we do over Slavery being abolished, but it is a pity the Apprenticeship does not commence till next August as that is a great while for the poor Slaves to be at the mercy of the Planters who I shd. think wd. treat them worse than ever.— I grudge too very much the 20 million compensation money: but perhaps it would never have been settled without this sum.’</a:t>
            </a:r>
          </a:p>
          <a:p>
            <a:endParaRPr lang="en-GB" dirty="0"/>
          </a:p>
        </p:txBody>
      </p:sp>
      <p:sp>
        <p:nvSpPr>
          <p:cNvPr id="4" name="Slide Number Placeholder 3"/>
          <p:cNvSpPr>
            <a:spLocks noGrp="1"/>
          </p:cNvSpPr>
          <p:nvPr>
            <p:ph type="sldNum" sz="quarter" idx="10"/>
          </p:nvPr>
        </p:nvSpPr>
        <p:spPr/>
        <p:txBody>
          <a:bodyPr/>
          <a:lstStyle/>
          <a:p>
            <a:fld id="{0F80D8AF-407C-4824-849D-988511F05D15}"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five year voyage Darwin spent</a:t>
            </a:r>
            <a:r>
              <a:rPr lang="en-GB" sz="1200" baseline="0" dirty="0" smtClean="0"/>
              <a:t> around three years on land. He </a:t>
            </a:r>
            <a:r>
              <a:rPr lang="en-GB" sz="1200" dirty="0" smtClean="0"/>
              <a:t>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contained some</a:t>
            </a:r>
            <a:r>
              <a:rPr lang="en-GB" sz="1200" baseline="0" dirty="0" smtClean="0"/>
              <a:t> of his small geology samples. The trunks full of specimens were </a:t>
            </a:r>
            <a:r>
              <a:rPr lang="en-GB" sz="1200" dirty="0" smtClean="0"/>
              <a:t>sent home regularly via ships that were returning to England.</a:t>
            </a:r>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accent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accent4"/>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chemeClr val="accent4"/>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C84E00"/>
                </a:solidFill>
                <a:latin typeface="Myriad Pro"/>
              </a:rPr>
              <a:t>This resource has been produced by the Darwin Correspondence Project</a:t>
            </a:r>
          </a:p>
          <a:p>
            <a:pPr marL="0" algn="r">
              <a:spcBef>
                <a:spcPts val="600"/>
              </a:spcBef>
            </a:pPr>
            <a:r>
              <a:rPr lang="en-US" sz="1400" kern="1200" spc="0" dirty="0" smtClean="0">
                <a:solidFill>
                  <a:srgbClr val="C84E00"/>
                </a:solidFill>
                <a:latin typeface="Myriad Pro"/>
              </a:rPr>
              <a:t>www.darwinproject.ac.uk</a:t>
            </a:r>
            <a:endParaRPr lang="en-US" sz="1400" kern="1200" spc="0" dirty="0">
              <a:solidFill>
                <a:srgbClr val="C84E00"/>
              </a:solidFill>
              <a:latin typeface="Myriad Pro"/>
            </a:endParaRPr>
          </a:p>
        </p:txBody>
      </p:sp>
    </p:spTree>
    <p:extLst>
      <p:ext uri="{BB962C8B-B14F-4D97-AF65-F5344CB8AC3E}">
        <p14:creationId xmlns="" xmlns:p14="http://schemas.microsoft.com/office/powerpoint/2010/main"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C84E00"/>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C84E00"/>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C84E00"/>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C84E00"/>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C84E00"/>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C84E00"/>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C84E00"/>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C84E00"/>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C84E00"/>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C84E00"/>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2"/>
          </a:xfrm>
          <a:prstGeom prst="rect">
            <a:avLst/>
          </a:prstGeom>
        </p:spPr>
      </p:pic>
    </p:spTree>
    <p:extLst>
      <p:ext uri="{BB962C8B-B14F-4D97-AF65-F5344CB8AC3E}">
        <p14:creationId xmlns="" xmlns:p14="http://schemas.microsoft.com/office/powerpoint/2010/main"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C84E00"/>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C84E00"/>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C84E00"/>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C84E00"/>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183591" y="317864"/>
            <a:ext cx="743988" cy="6430761"/>
          </a:xfrm>
          <a:prstGeom prst="rect">
            <a:avLst/>
          </a:prstGeom>
        </p:spPr>
      </p:pic>
    </p:spTree>
    <p:extLst>
      <p:ext uri="{BB962C8B-B14F-4D97-AF65-F5344CB8AC3E}">
        <p14:creationId xmlns="" xmlns:p14="http://schemas.microsoft.com/office/powerpoint/2010/main"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 xmlns:a14="http://schemas.microsoft.com/office/drawing/2010/main"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 xmlns:p14="http://schemas.microsoft.com/office/powerpoint/2010/main"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Darwin and slavery </a:t>
            </a:r>
            <a:endParaRPr lang="en-US" dirty="0"/>
          </a:p>
        </p:txBody>
      </p:sp>
      <p:sp>
        <p:nvSpPr>
          <p:cNvPr id="3" name="Subtitle 2"/>
          <p:cNvSpPr>
            <a:spLocks noGrp="1"/>
          </p:cNvSpPr>
          <p:nvPr>
            <p:ph type="subTitle" idx="1"/>
          </p:nvPr>
        </p:nvSpPr>
        <p:spPr>
          <a:xfrm>
            <a:off x="1485900" y="3886199"/>
            <a:ext cx="6934200" cy="2220985"/>
          </a:xfrm>
        </p:spPr>
        <p:txBody>
          <a:bodyPr>
            <a:normAutofit lnSpcReduction="10000"/>
          </a:bodyPr>
          <a:lstStyle/>
          <a:p>
            <a:r>
              <a:rPr lang="en-US" dirty="0" smtClean="0"/>
              <a:t>Cross curricular: History/ English/</a:t>
            </a:r>
          </a:p>
          <a:p>
            <a:r>
              <a:rPr lang="en-US" dirty="0" smtClean="0"/>
              <a:t>Design and technology</a:t>
            </a:r>
          </a:p>
          <a:p>
            <a:r>
              <a:rPr lang="en-US" dirty="0" smtClean="0"/>
              <a:t>Ages: 11-14</a:t>
            </a:r>
          </a:p>
          <a:p>
            <a:r>
              <a:rPr lang="en-US" dirty="0" smtClean="0"/>
              <a:t>Key stage:3</a:t>
            </a:r>
            <a:endParaRPr lang="en-US" dirty="0"/>
          </a:p>
        </p:txBody>
      </p:sp>
      <p:pic>
        <p:nvPicPr>
          <p:cNvPr id="1026" name="Picture 2" descr="E:\Sally1\Secondary schools\Powerpoint-Templates\Dots-04.png"/>
          <p:cNvPicPr>
            <a:picLocks noChangeAspect="1" noChangeArrowheads="1"/>
          </p:cNvPicPr>
          <p:nvPr/>
        </p:nvPicPr>
        <p:blipFill>
          <a:blip r:embed="rId3"/>
          <a:srcRect/>
          <a:stretch>
            <a:fillRect/>
          </a:stretch>
        </p:blipFill>
        <p:spPr bwMode="auto">
          <a:xfrm>
            <a:off x="537966" y="176169"/>
            <a:ext cx="793416" cy="6476301"/>
          </a:xfrm>
          <a:prstGeom prst="rect">
            <a:avLst/>
          </a:prstGeom>
          <a:noFill/>
        </p:spPr>
      </p:pic>
    </p:spTree>
    <p:extLst>
      <p:ext uri="{BB962C8B-B14F-4D97-AF65-F5344CB8AC3E}">
        <p14:creationId xmlns="" xmlns:p14="http://schemas.microsoft.com/office/powerpoint/2010/main"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S-DAR-00233-00001-000-00017_Emma_Darwin (1).jpg"/>
          <p:cNvPicPr>
            <a:picLocks noGrp="1" noChangeAspect="1"/>
          </p:cNvPicPr>
          <p:nvPr>
            <p:ph type="pic" sz="quarter" idx="12"/>
          </p:nvPr>
        </p:nvPicPr>
        <p:blipFill>
          <a:blip r:embed="rId3"/>
          <a:srcRect t="9120" b="9120"/>
          <a:stretch>
            <a:fillRect/>
          </a:stretch>
        </p:blipFill>
        <p:spPr/>
      </p:pic>
      <p:sp>
        <p:nvSpPr>
          <p:cNvPr id="5" name="Title 4"/>
          <p:cNvSpPr>
            <a:spLocks noGrp="1"/>
          </p:cNvSpPr>
          <p:nvPr>
            <p:ph type="title"/>
          </p:nvPr>
        </p:nvSpPr>
        <p:spPr/>
        <p:txBody>
          <a:bodyPr/>
          <a:lstStyle/>
          <a:p>
            <a:pPr algn="ctr"/>
            <a:r>
              <a:rPr lang="en-GB" dirty="0" smtClean="0"/>
              <a:t>Life after the voyage </a:t>
            </a:r>
            <a:endParaRPr lang="en-GB" dirty="0"/>
          </a:p>
        </p:txBody>
      </p:sp>
      <p:pic>
        <p:nvPicPr>
          <p:cNvPr id="9" name="Picture Placeholder 8" descr="DAR_233-2-18.jpg"/>
          <p:cNvPicPr>
            <a:picLocks noGrp="1" noChangeAspect="1"/>
          </p:cNvPicPr>
          <p:nvPr>
            <p:ph type="pic" sz="quarter" idx="11"/>
          </p:nvPr>
        </p:nvPicPr>
        <p:blipFill>
          <a:blip r:embed="rId4"/>
          <a:srcRect l="12666" r="12666"/>
          <a:stretch>
            <a:fillRect/>
          </a:stretch>
        </p:blipFill>
        <p:spPr/>
      </p:pic>
      <p:pic>
        <p:nvPicPr>
          <p:cNvPr id="10" name="Picture Placeholder 9" descr="PR-KEYNES-M-00002-00027-000-00001.jpg"/>
          <p:cNvPicPr>
            <a:picLocks noGrp="1" noChangeAspect="1"/>
          </p:cNvPicPr>
          <p:nvPr>
            <p:ph type="pic" sz="quarter" idx="10"/>
          </p:nvPr>
        </p:nvPicPr>
        <p:blipFill>
          <a:blip r:embed="rId5"/>
          <a:srcRect l="22" r="22"/>
          <a:stretch>
            <a:fillRect/>
          </a:stretch>
        </p:blip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m-I-Not-A-Man-And-A-Brother-01.jpg"/>
          <p:cNvPicPr>
            <a:picLocks noGrp="1" noChangeAspect="1"/>
          </p:cNvPicPr>
          <p:nvPr>
            <p:ph sz="half" idx="2"/>
          </p:nvPr>
        </p:nvPicPr>
        <p:blipFill>
          <a:blip r:embed="rId3"/>
          <a:stretch>
            <a:fillRect/>
          </a:stretch>
        </p:blipFill>
        <p:spPr>
          <a:xfrm>
            <a:off x="5035550" y="1675606"/>
            <a:ext cx="4375150" cy="4375150"/>
          </a:xfrm>
        </p:spPr>
      </p:pic>
      <p:pic>
        <p:nvPicPr>
          <p:cNvPr id="5" name="Picture Placeholder 4" descr="MS-DAR-00225-000-00119.jpg"/>
          <p:cNvPicPr>
            <a:picLocks noGrp="1" noChangeAspect="1"/>
          </p:cNvPicPr>
          <p:nvPr>
            <p:ph type="pic" sz="quarter" idx="10"/>
          </p:nvPr>
        </p:nvPicPr>
        <p:blipFill>
          <a:blip r:embed="rId4"/>
          <a:srcRect t="9682" b="9682"/>
          <a:stretch>
            <a:fillRect/>
          </a:stretch>
        </p:blipFill>
        <p:spPr/>
      </p:pic>
      <p:sp>
        <p:nvSpPr>
          <p:cNvPr id="4" name="Title 3"/>
          <p:cNvSpPr>
            <a:spLocks noGrp="1"/>
          </p:cNvSpPr>
          <p:nvPr>
            <p:ph type="title"/>
          </p:nvPr>
        </p:nvSpPr>
        <p:spPr/>
        <p:txBody>
          <a:bodyPr/>
          <a:lstStyle/>
          <a:p>
            <a:pPr algn="ctr"/>
            <a:r>
              <a:rPr lang="en-GB" dirty="0" smtClean="0"/>
              <a:t>Darwin’s findings  </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GB" sz="1800" b="1" dirty="0" smtClean="0"/>
              <a:t>Images</a:t>
            </a:r>
          </a:p>
          <a:p>
            <a:pPr>
              <a:buNone/>
            </a:pPr>
            <a:r>
              <a:rPr lang="en-GB" sz="1600" dirty="0" smtClean="0"/>
              <a:t>Slide 2: 	</a:t>
            </a:r>
            <a:r>
              <a:rPr lang="en-GB" sz="1600" dirty="0" smtClean="0"/>
              <a:t> Artwork </a:t>
            </a:r>
            <a:r>
              <a:rPr lang="en-GB" sz="1600" dirty="0" smtClean="0"/>
              <a:t>based on sketch of Darwin by George Richmond held at </a:t>
            </a:r>
            <a:r>
              <a:rPr lang="en-GB" sz="1600" dirty="0" smtClean="0"/>
              <a:t>Cambridge 			University </a:t>
            </a:r>
            <a:r>
              <a:rPr lang="en-GB" sz="1600" dirty="0" smtClean="0"/>
              <a:t>Library, DAR 225:119, DAR 14.6</a:t>
            </a:r>
          </a:p>
          <a:p>
            <a:pPr>
              <a:buNone/>
            </a:pPr>
            <a:r>
              <a:rPr lang="en-GB" sz="1600" dirty="0" smtClean="0"/>
              <a:t>Slide 3:	Cambridge University Library </a:t>
            </a:r>
          </a:p>
          <a:p>
            <a:pPr>
              <a:buNone/>
            </a:pPr>
            <a:r>
              <a:rPr lang="en-GB" sz="1600" dirty="0" smtClean="0"/>
              <a:t>Slide 4: 	US National Library of Medicine IMH (B014334), </a:t>
            </a:r>
            <a:r>
              <a:rPr lang="en-GB" sz="1600" dirty="0" smtClean="0"/>
              <a:t>CUL (DAR </a:t>
            </a:r>
            <a:r>
              <a:rPr lang="en-GB" sz="1600" dirty="0" smtClean="0"/>
              <a:t>97: B4)</a:t>
            </a:r>
          </a:p>
          <a:p>
            <a:pPr>
              <a:buNone/>
            </a:pPr>
            <a:r>
              <a:rPr lang="en-GB" sz="1600" dirty="0" smtClean="0"/>
              <a:t>Slide 5: 	CUL, map data by Free Vector Maps </a:t>
            </a:r>
            <a:endParaRPr lang="en-GB" sz="1600" dirty="0" smtClean="0"/>
          </a:p>
          <a:p>
            <a:pPr>
              <a:buNone/>
            </a:pPr>
            <a:r>
              <a:rPr lang="en-GB" sz="1600" dirty="0" smtClean="0"/>
              <a:t>Slide 6:	Brooklyn Museum, gift of Emily Winthrop Miles (CC by 3.0), Josiah Wedgwood </a:t>
            </a:r>
            <a:r>
              <a:rPr lang="en-GB" sz="1600" dirty="0" smtClean="0"/>
              <a:t>NPG 		(D376630) © National </a:t>
            </a:r>
            <a:r>
              <a:rPr lang="en-GB" sz="1600" dirty="0" smtClean="0"/>
              <a:t>Portrait Gallery , London (CC by-NC-ND 3.0)</a:t>
            </a:r>
          </a:p>
          <a:p>
            <a:pPr>
              <a:buNone/>
            </a:pPr>
            <a:r>
              <a:rPr lang="en-GB" sz="1600" dirty="0" smtClean="0"/>
              <a:t>Slide7:	</a:t>
            </a:r>
            <a:r>
              <a:rPr lang="en-GB" sz="1600" dirty="0" smtClean="0"/>
              <a:t>www.slaveryimages.org</a:t>
            </a:r>
            <a:r>
              <a:rPr lang="en-GB" sz="1600" dirty="0" smtClean="0"/>
              <a:t>, </a:t>
            </a:r>
            <a:r>
              <a:rPr lang="en-GB" sz="1600" dirty="0" smtClean="0"/>
              <a:t>compiled: Jerome Handler/ Michael </a:t>
            </a:r>
            <a:r>
              <a:rPr lang="en-GB" sz="1600" dirty="0" err="1" smtClean="0"/>
              <a:t>Tuite</a:t>
            </a:r>
            <a:r>
              <a:rPr lang="en-GB" sz="1600" dirty="0" smtClean="0"/>
              <a:t>, sponsored by 			Virginia </a:t>
            </a:r>
            <a:r>
              <a:rPr lang="en-GB" sz="1600" dirty="0" smtClean="0"/>
              <a:t>Foundation for the Humanities and the University of </a:t>
            </a:r>
            <a:r>
              <a:rPr lang="en-GB" sz="1600" dirty="0" smtClean="0"/>
              <a:t>Virginia </a:t>
            </a:r>
            <a:r>
              <a:rPr lang="en-GB" sz="1600" dirty="0" smtClean="0"/>
              <a:t>Library</a:t>
            </a:r>
          </a:p>
          <a:p>
            <a:pPr>
              <a:buNone/>
            </a:pPr>
            <a:r>
              <a:rPr lang="en-GB" sz="1600" dirty="0" smtClean="0"/>
              <a:t>Slide 8:	</a:t>
            </a:r>
            <a:r>
              <a:rPr lang="en-GB" sz="1600" dirty="0" smtClean="0"/>
              <a:t> www.slaveryimages.org, compiled: Jerome Handler/ Michael </a:t>
            </a:r>
            <a:r>
              <a:rPr lang="en-GB" sz="1600" dirty="0" err="1" smtClean="0"/>
              <a:t>Tuite</a:t>
            </a:r>
            <a:r>
              <a:rPr lang="en-GB" sz="1600" dirty="0" smtClean="0"/>
              <a:t>, sponsored by 		</a:t>
            </a:r>
            <a:r>
              <a:rPr lang="en-GB" sz="1600" dirty="0" smtClean="0"/>
              <a:t>Virginia </a:t>
            </a:r>
            <a:r>
              <a:rPr lang="en-GB" sz="1600" dirty="0" smtClean="0"/>
              <a:t>Foundation for the Humanities and the University of Virginia Library</a:t>
            </a:r>
            <a:endParaRPr lang="en-GB" sz="1600" dirty="0" smtClean="0"/>
          </a:p>
          <a:p>
            <a:pPr>
              <a:buNone/>
            </a:pPr>
            <a:r>
              <a:rPr lang="en-GB" sz="1600" dirty="0" smtClean="0"/>
              <a:t>Slide 9: 	</a:t>
            </a:r>
            <a:r>
              <a:rPr lang="en-GB" sz="1600" dirty="0" smtClean="0"/>
              <a:t>Images from collections at Cambridge University Museum of Zoology/ </a:t>
            </a:r>
            <a:r>
              <a:rPr lang="en-GB" sz="1600" dirty="0" smtClean="0"/>
              <a:t>Sedgwick 			Museum</a:t>
            </a:r>
            <a:r>
              <a:rPr lang="en-GB" sz="1600" dirty="0" smtClean="0"/>
              <a:t>, </a:t>
            </a:r>
            <a:r>
              <a:rPr lang="en-GB" sz="1600" dirty="0" smtClean="0"/>
              <a:t>artist </a:t>
            </a:r>
            <a:r>
              <a:rPr lang="en-GB" sz="1600" dirty="0" smtClean="0"/>
              <a:t>impression of </a:t>
            </a:r>
            <a:r>
              <a:rPr lang="en-GB" sz="1600" dirty="0" err="1" smtClean="0"/>
              <a:t>Megatherium</a:t>
            </a:r>
            <a:r>
              <a:rPr lang="en-GB" sz="1600" dirty="0" smtClean="0"/>
              <a:t>, CUL</a:t>
            </a:r>
          </a:p>
          <a:p>
            <a:pPr>
              <a:buNone/>
            </a:pPr>
            <a:r>
              <a:rPr lang="en-GB" sz="1600" dirty="0" smtClean="0"/>
              <a:t>Slide </a:t>
            </a:r>
            <a:r>
              <a:rPr lang="en-GB" sz="1600" dirty="0" smtClean="0"/>
              <a:t>10: 	</a:t>
            </a:r>
            <a:r>
              <a:rPr lang="en-GB" sz="1600" dirty="0" smtClean="0"/>
              <a:t> CUL, artwork based on DAR 233.1:17,  Keynes.M.2.27, DAR 233.2.18</a:t>
            </a:r>
            <a:endParaRPr lang="en-GB" sz="1600" dirty="0" smtClean="0"/>
          </a:p>
          <a:p>
            <a:pPr>
              <a:buNone/>
            </a:pPr>
            <a:r>
              <a:rPr lang="en-GB" sz="1600" dirty="0" smtClean="0"/>
              <a:t>Slide 11: 	Cambridge University Library (</a:t>
            </a:r>
            <a:r>
              <a:rPr lang="en-GB" sz="1600" dirty="0" smtClean="0"/>
              <a:t>DAR225:119), </a:t>
            </a:r>
            <a:r>
              <a:rPr lang="en-GB" sz="1600" dirty="0" smtClean="0"/>
              <a:t>Library of Congress, Broadside collection, 		</a:t>
            </a:r>
            <a:r>
              <a:rPr lang="en-GB" sz="1600" dirty="0" smtClean="0"/>
              <a:t>(portfolio </a:t>
            </a:r>
            <a:r>
              <a:rPr lang="en-GB" sz="1600" dirty="0" smtClean="0"/>
              <a:t>118, </a:t>
            </a:r>
            <a:r>
              <a:rPr lang="en-GB" sz="1600" dirty="0" smtClean="0"/>
              <a:t>no32a)</a:t>
            </a:r>
            <a:endParaRPr lang="en-GB" sz="1600" dirty="0" smtClean="0"/>
          </a:p>
          <a:p>
            <a:pPr>
              <a:buNone/>
            </a:pPr>
            <a:endParaRPr lang="en-GB" sz="18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S-DAR-00225-000-00119.jpg"/>
          <p:cNvPicPr>
            <a:picLocks noGrp="1" noChangeAspect="1"/>
          </p:cNvPicPr>
          <p:nvPr>
            <p:ph type="pic" sz="quarter" idx="12"/>
          </p:nvPr>
        </p:nvPicPr>
        <p:blipFill>
          <a:blip r:embed="rId3"/>
          <a:srcRect t="9700" b="9700"/>
          <a:stretch>
            <a:fillRect/>
          </a:stretch>
        </p:blipFill>
        <p:spPr>
          <a:xfrm>
            <a:off x="1033119" y="1605639"/>
            <a:ext cx="3600000" cy="3600000"/>
          </a:xfrm>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10" name="Picture Placeholder 9" descr="MS-DAR-00141-000-00006-r4.jpg"/>
          <p:cNvPicPr>
            <a:picLocks noGrp="1" noChangeAspect="1"/>
          </p:cNvPicPr>
          <p:nvPr>
            <p:ph type="pic" sz="quarter" idx="11"/>
          </p:nvPr>
        </p:nvPicPr>
        <p:blipFill>
          <a:blip r:embed="rId4"/>
          <a:srcRect t="15080" b="15080"/>
          <a:stretch>
            <a:fillRect/>
          </a:stretch>
        </p:blipFill>
        <p:spPr/>
      </p:pic>
      <p:pic>
        <p:nvPicPr>
          <p:cNvPr id="12" name="Picture Placeholder 11"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hrists_d129_008-from-exhibition.jpg"/>
          <p:cNvPicPr>
            <a:picLocks noGrp="1" noChangeAspect="1"/>
          </p:cNvPicPr>
          <p:nvPr>
            <p:ph sz="half" idx="2"/>
          </p:nvPr>
        </p:nvPicPr>
        <p:blipFill>
          <a:blip r:embed="rId3"/>
          <a:stretch>
            <a:fillRect/>
          </a:stretch>
        </p:blipFill>
        <p:spPr>
          <a:xfrm>
            <a:off x="5958974" y="1590675"/>
            <a:ext cx="3534777" cy="4525963"/>
          </a:xfrm>
          <a:ln w="38100">
            <a:solidFill>
              <a:srgbClr val="C84E00"/>
            </a:solidFill>
          </a:ln>
        </p:spPr>
      </p:pic>
      <p:sp>
        <p:nvSpPr>
          <p:cNvPr id="4" name="Title 3"/>
          <p:cNvSpPr>
            <a:spLocks noGrp="1"/>
          </p:cNvSpPr>
          <p:nvPr>
            <p:ph type="title"/>
          </p:nvPr>
        </p:nvSpPr>
        <p:spPr/>
        <p:txBody>
          <a:bodyPr/>
          <a:lstStyle/>
          <a:p>
            <a:pPr algn="ctr"/>
            <a:r>
              <a:rPr lang="en-GB" dirty="0" smtClean="0"/>
              <a:t>Darwin as a young man</a:t>
            </a:r>
            <a:endParaRPr lang="en-GB" dirty="0"/>
          </a:p>
        </p:txBody>
      </p:sp>
      <p:pic>
        <p:nvPicPr>
          <p:cNvPr id="7" name="Picture Placeholder 6" descr="Richmond_Darwin-sketch-1839-coloured-smaller (1).jpg"/>
          <p:cNvPicPr>
            <a:picLocks noGrp="1" noChangeAspect="1"/>
          </p:cNvPicPr>
          <p:nvPr>
            <p:ph type="pic" sz="quarter" idx="10"/>
          </p:nvPr>
        </p:nvPicPr>
        <p:blipFill>
          <a:blip r:embed="rId4"/>
          <a:srcRect t="12894" b="12894"/>
          <a:stretch>
            <a:fillRect/>
          </a:stretch>
        </p:blipFill>
        <p:spPr>
          <a:ln>
            <a:solidFill>
              <a:srgbClr val="C84E00"/>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a:ln w="38100">
            <a:solidFill>
              <a:srgbClr val="C84E00"/>
            </a:solidFill>
          </a:ln>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p:pic>
      <p:sp>
        <p:nvSpPr>
          <p:cNvPr id="4" name="Title 3"/>
          <p:cNvSpPr>
            <a:spLocks noGrp="1"/>
          </p:cNvSpPr>
          <p:nvPr>
            <p:ph type="title"/>
          </p:nvPr>
        </p:nvSpPr>
        <p:spPr/>
        <p:txBody>
          <a:bodyPr/>
          <a:lstStyle/>
          <a:p>
            <a:pPr algn="ctr"/>
            <a:r>
              <a:rPr lang="en-GB" dirty="0" smtClean="0"/>
              <a:t>Darwin receives an offer</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2255415" y="1600200"/>
            <a:ext cx="6401645" cy="4525963"/>
          </a:xfrm>
        </p:spPr>
      </p:pic>
      <p:sp>
        <p:nvSpPr>
          <p:cNvPr id="3" name="Title 2"/>
          <p:cNvSpPr>
            <a:spLocks noGrp="1"/>
          </p:cNvSpPr>
          <p:nvPr>
            <p:ph type="title"/>
          </p:nvPr>
        </p:nvSpPr>
        <p:spPr/>
        <p:txBody>
          <a:bodyPr/>
          <a:lstStyle/>
          <a:p>
            <a:pPr algn="ctr"/>
            <a:r>
              <a:rPr lang="en-GB" dirty="0" smtClean="0"/>
              <a:t>Where did the ship go?</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smtClean="0"/>
              <a:t>The Wedgwood medallion</a:t>
            </a:r>
            <a:endParaRPr lang="en-GB" dirty="0"/>
          </a:p>
        </p:txBody>
      </p:sp>
      <p:pic>
        <p:nvPicPr>
          <p:cNvPr id="8" name="Picture Placeholder 7" descr="Wedgwood-Medallion1.jpg"/>
          <p:cNvPicPr>
            <a:picLocks noGrp="1" noChangeAspect="1"/>
          </p:cNvPicPr>
          <p:nvPr>
            <p:ph type="pic" sz="quarter" idx="10"/>
          </p:nvPr>
        </p:nvPicPr>
        <p:blipFill>
          <a:blip r:embed="rId3"/>
          <a:srcRect t="2865" b="2865"/>
          <a:stretch>
            <a:fillRect/>
          </a:stretch>
        </p:blipFill>
        <p:spPr/>
      </p:pic>
      <p:pic>
        <p:nvPicPr>
          <p:cNvPr id="10" name="Content Placeholder 9" descr="WEDGWOOD-J-I-01-05025 (1).jpg"/>
          <p:cNvPicPr>
            <a:picLocks noGrp="1" noChangeAspect="1"/>
          </p:cNvPicPr>
          <p:nvPr>
            <p:ph sz="half" idx="2"/>
          </p:nvPr>
        </p:nvPicPr>
        <p:blipFill>
          <a:blip r:embed="rId4"/>
          <a:stretch>
            <a:fillRect/>
          </a:stretch>
        </p:blipFill>
        <p:spPr>
          <a:xfrm>
            <a:off x="5433106" y="1600200"/>
            <a:ext cx="3580037" cy="4525963"/>
          </a:xfrm>
          <a:ln w="38100">
            <a:solidFill>
              <a:srgbClr val="C84E00"/>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019.JPG"/>
          <p:cNvPicPr>
            <a:picLocks noGrp="1" noChangeAspect="1"/>
          </p:cNvPicPr>
          <p:nvPr>
            <p:ph sz="half" idx="2"/>
          </p:nvPr>
        </p:nvPicPr>
        <p:blipFill>
          <a:blip r:embed="rId3"/>
          <a:stretch>
            <a:fillRect/>
          </a:stretch>
        </p:blipFill>
        <p:spPr>
          <a:xfrm>
            <a:off x="5810250" y="2705905"/>
            <a:ext cx="3832225" cy="2295503"/>
          </a:xfrm>
          <a:ln w="38100">
            <a:solidFill>
              <a:srgbClr val="C84E00"/>
            </a:solidFill>
          </a:ln>
        </p:spPr>
      </p:pic>
      <p:sp>
        <p:nvSpPr>
          <p:cNvPr id="4" name="Title 3"/>
          <p:cNvSpPr>
            <a:spLocks noGrp="1"/>
          </p:cNvSpPr>
          <p:nvPr>
            <p:ph type="title"/>
          </p:nvPr>
        </p:nvSpPr>
        <p:spPr/>
        <p:txBody>
          <a:bodyPr/>
          <a:lstStyle/>
          <a:p>
            <a:pPr algn="ctr"/>
            <a:r>
              <a:rPr lang="en-GB" dirty="0" smtClean="0"/>
              <a:t>Shackles and branding irons</a:t>
            </a:r>
            <a:endParaRPr lang="en-GB" dirty="0"/>
          </a:p>
        </p:txBody>
      </p:sp>
      <p:pic>
        <p:nvPicPr>
          <p:cNvPr id="8" name="Picture Placeholder 7" descr="ILN202.JPG"/>
          <p:cNvPicPr>
            <a:picLocks noGrp="1" noChangeAspect="1"/>
          </p:cNvPicPr>
          <p:nvPr>
            <p:ph type="pic" sz="quarter" idx="10"/>
          </p:nvPr>
        </p:nvPicPr>
        <p:blipFill>
          <a:blip r:embed="rId4"/>
          <a:srcRect l="16759" r="16759"/>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smtClean="0"/>
              <a:t>1833 Slavery Abolition Act </a:t>
            </a:r>
            <a:endParaRPr lang="en-GB" dirty="0"/>
          </a:p>
        </p:txBody>
      </p:sp>
      <p:pic>
        <p:nvPicPr>
          <p:cNvPr id="6" name="Content Placeholder 5" descr="iln284a.JPG"/>
          <p:cNvPicPr>
            <a:picLocks noGrp="1" noChangeAspect="1"/>
          </p:cNvPicPr>
          <p:nvPr>
            <p:ph idx="1"/>
          </p:nvPr>
        </p:nvPicPr>
        <p:blipFill>
          <a:blip r:embed="rId3"/>
          <a:stretch>
            <a:fillRect/>
          </a:stretch>
        </p:blipFill>
        <p:spPr>
          <a:xfrm>
            <a:off x="2063461" y="1600200"/>
            <a:ext cx="6785552" cy="4525963"/>
          </a:xfrm>
          <a:ln w="38100">
            <a:solidFill>
              <a:srgbClr val="C84E00"/>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2.jpg"/>
          <p:cNvPicPr>
            <a:picLocks noGrp="1" noChangeAspect="1"/>
          </p:cNvPicPr>
          <p:nvPr>
            <p:ph sz="half" idx="1"/>
          </p:nvPr>
        </p:nvPicPr>
        <p:blipFill>
          <a:blip r:embed="rId3"/>
          <a:stretch>
            <a:fillRect/>
          </a:stretch>
        </p:blipFill>
        <p:spPr>
          <a:xfrm>
            <a:off x="5630977" y="1800624"/>
            <a:ext cx="4012240" cy="4175068"/>
          </a:xfrm>
        </p:spPr>
      </p:pic>
      <p:pic>
        <p:nvPicPr>
          <p:cNvPr id="5" name="Content Placeholder 4" descr="Hart-McLeod-029586.jpg"/>
          <p:cNvPicPr>
            <a:picLocks noGrp="1" noChangeAspect="1"/>
          </p:cNvPicPr>
          <p:nvPr>
            <p:ph sz="half" idx="2"/>
          </p:nvPr>
        </p:nvPicPr>
        <p:blipFill>
          <a:blip r:embed="rId4"/>
          <a:stretch>
            <a:fillRect/>
          </a:stretch>
        </p:blipFill>
        <p:spPr>
          <a:xfrm>
            <a:off x="1095643" y="1800624"/>
            <a:ext cx="3993882" cy="3993882"/>
          </a:xfrm>
          <a:ln w="38100">
            <a:solidFill>
              <a:srgbClr val="C84E00"/>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Placeholder 7" descr="Hart-McLeod-029607.jpg"/>
          <p:cNvPicPr>
            <a:picLocks noChangeAspect="1"/>
          </p:cNvPicPr>
          <p:nvPr/>
        </p:nvPicPr>
        <p:blipFill>
          <a:blip r:embed="rId5"/>
          <a:srcRect l="6369" r="6369"/>
          <a:stretch>
            <a:fillRect/>
          </a:stretch>
        </p:blipFill>
        <p:spPr>
          <a:xfrm>
            <a:off x="4365070" y="4783756"/>
            <a:ext cx="1964870" cy="1964870"/>
          </a:xfrm>
          <a:prstGeom prst="rect">
            <a:avLst/>
          </a:prstGeom>
          <a:ln w="38100" cap="rnd" cmpd="sng">
            <a:solidFill>
              <a:srgbClr val="C84E00"/>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4">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DCP-Schools-Template-04</Template>
  <TotalTime>1795</TotalTime>
  <Words>1000</Words>
  <Application>Microsoft Office PowerPoint</Application>
  <PresentationFormat>A4 Paper (210x297 mm)</PresentationFormat>
  <Paragraphs>69</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DCP-Schools-Template-04</vt:lpstr>
      <vt:lpstr>Darwin and slavery </vt:lpstr>
      <vt:lpstr>Who was Charles Darwin?</vt:lpstr>
      <vt:lpstr>Darwin as a young man</vt:lpstr>
      <vt:lpstr>Darwin receives an offer</vt:lpstr>
      <vt:lpstr>Where did the ship go?</vt:lpstr>
      <vt:lpstr>The Wedgwood medallion</vt:lpstr>
      <vt:lpstr>Shackles and branding irons</vt:lpstr>
      <vt:lpstr>1833 Slavery Abolition Act </vt:lpstr>
      <vt:lpstr>Specimens big and small</vt:lpstr>
      <vt:lpstr>Life after the voyage </vt:lpstr>
      <vt:lpstr>Darwin’s findings  </vt:lpstr>
      <vt:lpstr>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and slavery </dc:title>
  <dc:creator>Darwin</dc:creator>
  <cp:lastModifiedBy>Darwin</cp:lastModifiedBy>
  <cp:revision>18</cp:revision>
  <dcterms:created xsi:type="dcterms:W3CDTF">2017-01-18T13:00:24Z</dcterms:created>
  <dcterms:modified xsi:type="dcterms:W3CDTF">2017-02-09T22:07:44Z</dcterms:modified>
</cp:coreProperties>
</file>